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Grotesk Bold Italics" charset="1" panose="00000800000000000000"/>
      <p:regular r:id="rId16"/>
    </p:embeddedFont>
    <p:embeddedFont>
      <p:font typeface="HK Grotesk Bold" charset="1" panose="00000800000000000000"/>
      <p:regular r:id="rId17"/>
    </p:embeddedFont>
    <p:embeddedFont>
      <p:font typeface="HK Grotesk Light" charset="1" panose="00000400000000000000"/>
      <p:regular r:id="rId18"/>
    </p:embeddedFont>
    <p:embeddedFont>
      <p:font typeface="HK Grotesk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gif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42" y="4251664"/>
            <a:ext cx="13424030" cy="29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4"/>
              </a:lnSpc>
            </a:pPr>
            <a:r>
              <a:rPr lang="en-US" b="true" sz="7654" i="true" spc="-76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STACK </a:t>
            </a:r>
            <a:r>
              <a:rPr lang="en-US" b="true" sz="7654" i="true" spc="-76" u="sng">
                <a:solidFill>
                  <a:srgbClr val="55ACCC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DAT</a:t>
            </a:r>
            <a:r>
              <a:rPr lang="en-US" b="true" sz="7654" i="true" spc="-76" u="sng">
                <a:solidFill>
                  <a:srgbClr val="55ACCC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 STRUCTURES</a:t>
            </a:r>
            <a:r>
              <a:rPr lang="en-US" b="true" sz="7654" i="true" spc="-76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</a:t>
            </a:r>
          </a:p>
          <a:p>
            <a:pPr algn="l" marL="0" indent="0" lvl="0">
              <a:lnSpc>
                <a:spcPts val="7654"/>
              </a:lnSpc>
            </a:pPr>
            <a:r>
              <a:rPr lang="en-US" b="true" sz="7654" i="true" spc="-76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IN </a:t>
            </a:r>
            <a:r>
              <a:rPr lang="en-US" b="true" sz="7654" i="true" spc="-76" u="sng">
                <a:solidFill>
                  <a:srgbClr val="B15915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SMART CAR PARKING</a:t>
            </a:r>
            <a:r>
              <a:rPr lang="en-US" b="true" sz="7654" i="true" spc="-76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SIMULATION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8400125" y="0"/>
            <a:ext cx="10793328" cy="10776059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1A3A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0935529" y="2797923"/>
            <a:ext cx="7397518" cy="7580636"/>
            <a:chOff x="0" y="0"/>
            <a:chExt cx="6350000" cy="6507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07187"/>
            </a:xfrm>
            <a:custGeom>
              <a:avLst/>
              <a:gdLst/>
              <a:ahLst/>
              <a:cxnLst/>
              <a:rect r="r" b="b" t="t" l="l"/>
              <a:pathLst>
                <a:path h="6507187" w="6350000">
                  <a:moveTo>
                    <a:pt x="6350000" y="6507187"/>
                  </a:moveTo>
                  <a:lnTo>
                    <a:pt x="0" y="6507187"/>
                  </a:lnTo>
                  <a:lnTo>
                    <a:pt x="0" y="0"/>
                  </a:lnTo>
                  <a:lnTo>
                    <a:pt x="6350000" y="6507187"/>
                  </a:lnTo>
                  <a:close/>
                </a:path>
              </a:pathLst>
            </a:custGeom>
            <a:solidFill>
              <a:srgbClr val="F2F6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972083" y="1028700"/>
            <a:ext cx="2287217" cy="228721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2F6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210489" y="1716024"/>
            <a:ext cx="1810406" cy="117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1"/>
              </a:lnSpc>
            </a:pPr>
            <a:r>
              <a:rPr lang="en-US" b="true" sz="8801" spc="-88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81498" y="9559991"/>
            <a:ext cx="3330302" cy="97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88"/>
              </a:lnSpc>
              <a:spcBef>
                <a:spcPct val="0"/>
              </a:spcBef>
            </a:pPr>
            <a:r>
              <a:rPr lang="en-US" b="true" sz="2353" spc="-2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VINAYAK KHANNA</a:t>
            </a:r>
          </a:p>
          <a:p>
            <a:pPr algn="r">
              <a:lnSpc>
                <a:spcPts val="2588"/>
              </a:lnSpc>
              <a:spcBef>
                <a:spcPct val="0"/>
              </a:spcBef>
            </a:pPr>
            <a:r>
              <a:rPr lang="en-US" b="true" sz="2353" spc="-2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24BCD10040</a:t>
            </a:r>
          </a:p>
          <a:p>
            <a:pPr algn="r">
              <a:lnSpc>
                <a:spcPts val="2588"/>
              </a:lnSpc>
              <a:spcBef>
                <a:spcPct val="0"/>
              </a:spcBef>
            </a:pPr>
            <a:r>
              <a:rPr lang="en-US" b="true" sz="2353" spc="-2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272471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0" y="7907127"/>
            <a:ext cx="2379873" cy="2379873"/>
          </a:xfrm>
          <a:custGeom>
            <a:avLst/>
            <a:gdLst/>
            <a:ahLst/>
            <a:cxnLst/>
            <a:rect r="r" b="b" t="t" l="l"/>
            <a:pathLst>
              <a:path h="2379873" w="2379873">
                <a:moveTo>
                  <a:pt x="0" y="2379873"/>
                </a:moveTo>
                <a:lnTo>
                  <a:pt x="2379873" y="2379873"/>
                </a:lnTo>
                <a:lnTo>
                  <a:pt x="2379873" y="0"/>
                </a:lnTo>
                <a:lnTo>
                  <a:pt x="0" y="0"/>
                </a:lnTo>
                <a:lnTo>
                  <a:pt x="0" y="23798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8453" y="1863302"/>
            <a:ext cx="5864108" cy="7818811"/>
          </a:xfrm>
          <a:custGeom>
            <a:avLst/>
            <a:gdLst/>
            <a:ahLst/>
            <a:cxnLst/>
            <a:rect r="r" b="b" t="t" l="l"/>
            <a:pathLst>
              <a:path h="7818811" w="5864108">
                <a:moveTo>
                  <a:pt x="0" y="0"/>
                </a:moveTo>
                <a:lnTo>
                  <a:pt x="5864108" y="0"/>
                </a:lnTo>
                <a:lnTo>
                  <a:pt x="5864108" y="7818811"/>
                </a:lnTo>
                <a:lnTo>
                  <a:pt x="0" y="781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6200"/>
            <a:ext cx="18288000" cy="120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8399" i="true" spc="-83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🔚</a:t>
            </a:r>
            <a:r>
              <a:rPr lang="en-US" b="true" sz="8399" i="true" spc="-83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</a:t>
            </a:r>
            <a:r>
              <a:rPr lang="en-US" b="true" sz="8399" i="true" spc="-83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41279" y="1329621"/>
            <a:ext cx="10674705" cy="613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  <a:spcBef>
                <a:spcPct val="0"/>
              </a:spcBef>
            </a:pPr>
          </a:p>
          <a:p>
            <a:pPr algn="l" marL="1353494" indent="-676747" lvl="1">
              <a:lnSpc>
                <a:spcPts val="6895"/>
              </a:lnSpc>
              <a:buFont typeface="Arial"/>
              <a:buChar char="•"/>
            </a:pPr>
            <a:r>
              <a:rPr lang="en-US" b="true" sz="6269" i="true" spc="-62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Shows real-world use of Stack (LIFO) in parking management.</a:t>
            </a:r>
          </a:p>
          <a:p>
            <a:pPr algn="l" marL="1353494" indent="-676747" lvl="1">
              <a:lnSpc>
                <a:spcPts val="6895"/>
              </a:lnSpc>
              <a:buFont typeface="Arial"/>
              <a:buChar char="•"/>
            </a:pPr>
            <a:r>
              <a:rPr lang="en-US" b="true" sz="6269" i="true" spc="-62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Helps understand stack operations and data flow in 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0453" y="8969851"/>
            <a:ext cx="3362801" cy="111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3"/>
              </a:lnSpc>
              <a:spcBef>
                <a:spcPct val="0"/>
              </a:spcBef>
            </a:pPr>
            <a:r>
              <a:rPr lang="en-US" b="true" sz="2012" i="true" spc="-2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🎓 Presented By</a:t>
            </a:r>
          </a:p>
          <a:p>
            <a:pPr algn="l">
              <a:lnSpc>
                <a:spcPts val="2213"/>
              </a:lnSpc>
              <a:spcBef>
                <a:spcPct val="0"/>
              </a:spcBef>
            </a:pPr>
            <a:r>
              <a:rPr lang="en-US" b="true" sz="2012" i="true" spc="-2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Name: </a:t>
            </a:r>
            <a:r>
              <a:rPr lang="en-US" b="true" sz="2012" i="true" spc="-20">
                <a:solidFill>
                  <a:srgbClr val="B15915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Vinayak Khanna</a:t>
            </a:r>
          </a:p>
          <a:p>
            <a:pPr algn="l">
              <a:lnSpc>
                <a:spcPts val="2213"/>
              </a:lnSpc>
              <a:spcBef>
                <a:spcPct val="0"/>
              </a:spcBef>
            </a:pPr>
            <a:r>
              <a:rPr lang="en-US" b="true" sz="2012" i="true" spc="-2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UID: </a:t>
            </a:r>
            <a:r>
              <a:rPr lang="en-US" b="true" sz="2012" i="true" spc="-20">
                <a:solidFill>
                  <a:srgbClr val="B15915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24BCD10040</a:t>
            </a:r>
          </a:p>
          <a:p>
            <a:pPr algn="l">
              <a:lnSpc>
                <a:spcPts val="2213"/>
              </a:lnSpc>
              <a:spcBef>
                <a:spcPct val="0"/>
              </a:spcBef>
            </a:pPr>
            <a:r>
              <a:rPr lang="en-US" b="true" sz="2012" i="true" spc="-2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Section &amp; Group:</a:t>
            </a:r>
            <a:r>
              <a:rPr lang="en-US" b="true" sz="2012" i="true" spc="-20">
                <a:solidFill>
                  <a:srgbClr val="6C482C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</a:t>
            </a:r>
            <a:r>
              <a:rPr lang="en-US" b="true" sz="2012" i="true" spc="-20">
                <a:solidFill>
                  <a:srgbClr val="B15915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24BCD 1 (B)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8C8E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157630"/>
            <a:ext cx="9144000" cy="912937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91A3A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117412" y="6453106"/>
            <a:ext cx="3833894" cy="3833894"/>
          </a:xfrm>
          <a:custGeom>
            <a:avLst/>
            <a:gdLst/>
            <a:ahLst/>
            <a:cxnLst/>
            <a:rect r="r" b="b" t="t" l="l"/>
            <a:pathLst>
              <a:path h="3833894" w="3833894">
                <a:moveTo>
                  <a:pt x="3833894" y="0"/>
                </a:moveTo>
                <a:lnTo>
                  <a:pt x="0" y="0"/>
                </a:lnTo>
                <a:lnTo>
                  <a:pt x="0" y="3833894"/>
                </a:lnTo>
                <a:lnTo>
                  <a:pt x="3833894" y="3833894"/>
                </a:lnTo>
                <a:lnTo>
                  <a:pt x="38338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5310106" y="0"/>
            <a:ext cx="3833894" cy="3833894"/>
          </a:xfrm>
          <a:custGeom>
            <a:avLst/>
            <a:gdLst/>
            <a:ahLst/>
            <a:cxnLst/>
            <a:rect r="r" b="b" t="t" l="l"/>
            <a:pathLst>
              <a:path h="3833894" w="3833894">
                <a:moveTo>
                  <a:pt x="3833894" y="0"/>
                </a:moveTo>
                <a:lnTo>
                  <a:pt x="0" y="0"/>
                </a:lnTo>
                <a:lnTo>
                  <a:pt x="0" y="3833894"/>
                </a:lnTo>
                <a:lnTo>
                  <a:pt x="3833894" y="3833894"/>
                </a:lnTo>
                <a:lnTo>
                  <a:pt x="3833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21564"/>
            <a:ext cx="7441585" cy="6601502"/>
            <a:chOff x="0" y="0"/>
            <a:chExt cx="1152896" cy="10227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2896" cy="1022745"/>
            </a:xfrm>
            <a:custGeom>
              <a:avLst/>
              <a:gdLst/>
              <a:ahLst/>
              <a:cxnLst/>
              <a:rect r="r" b="b" t="t" l="l"/>
              <a:pathLst>
                <a:path h="1022745" w="1152896">
                  <a:moveTo>
                    <a:pt x="0" y="0"/>
                  </a:moveTo>
                  <a:lnTo>
                    <a:pt x="1152896" y="0"/>
                  </a:lnTo>
                  <a:lnTo>
                    <a:pt x="1152896" y="1022745"/>
                  </a:lnTo>
                  <a:lnTo>
                    <a:pt x="0" y="102274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421674" y="198780"/>
            <a:ext cx="8671309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spc="-70" u="sng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</a:t>
            </a:r>
            <a:r>
              <a:rPr lang="en-US" b="true" sz="7000" spc="-70" u="sng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ction to Stack Data Structures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24166" y="2151256"/>
            <a:ext cx="8866326" cy="759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LIFO</a:t>
            </a: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Principle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operate on a Last In, First Out basis, meaning the most recently added element is the first to be removed.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Push and Pop Operations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The two main operations are push (adding an element) and pop (removing an element) from the stack.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Dynamic Memory Allocation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can dynamically grow and shrink as elements are added or removed, optimizing memory usage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 Cases in Programming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are commonly used in programming for function calls, expression parsing, and backtracking algorithms.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Memory Efficiency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utilize memory more efficiently by allocating space only when necessary, unlike static data structures.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22">
                <a:solidFill>
                  <a:srgbClr val="050B1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Applications in Simulations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45">
                <a:solidFill>
                  <a:srgbClr val="050B1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can enhance algorithms in simulations, such as optimizing smart car parking systems.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78655" y="2820724"/>
            <a:ext cx="6541674" cy="5803182"/>
            <a:chOff x="0" y="0"/>
            <a:chExt cx="1152896" cy="1022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2896" cy="1022745"/>
            </a:xfrm>
            <a:custGeom>
              <a:avLst/>
              <a:gdLst/>
              <a:ahLst/>
              <a:cxnLst/>
              <a:rect r="r" b="b" t="t" l="l"/>
              <a:pathLst>
                <a:path h="1022745" w="1152896">
                  <a:moveTo>
                    <a:pt x="0" y="0"/>
                  </a:moveTo>
                  <a:lnTo>
                    <a:pt x="1152896" y="0"/>
                  </a:lnTo>
                  <a:lnTo>
                    <a:pt x="1152896" y="1022745"/>
                  </a:lnTo>
                  <a:lnTo>
                    <a:pt x="0" y="1022745"/>
                  </a:lnTo>
                  <a:close/>
                </a:path>
              </a:pathLst>
            </a:custGeom>
            <a:blipFill>
              <a:blip r:embed="rId6"/>
              <a:stretch>
                <a:fillRect l="-81521" t="0" r="-81521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8697" y="232652"/>
            <a:ext cx="17116825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Sm</a:t>
            </a: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art Car Parking Systems Overview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130877" y="-38241"/>
            <a:ext cx="2766824" cy="5218616"/>
          </a:xfrm>
          <a:prstGeom prst="rect">
            <a:avLst/>
          </a:prstGeom>
          <a:solidFill>
            <a:srgbClr val="191A3A"/>
          </a:solidFill>
        </p:spPr>
      </p:sp>
      <p:sp>
        <p:nvSpPr>
          <p:cNvPr name="Freeform 4" id="4"/>
          <p:cNvSpPr/>
          <p:nvPr/>
        </p:nvSpPr>
        <p:spPr>
          <a:xfrm flipH="false" flipV="false" rot="5400000">
            <a:off x="0" y="2507553"/>
            <a:ext cx="2635947" cy="2635947"/>
          </a:xfrm>
          <a:custGeom>
            <a:avLst/>
            <a:gdLst/>
            <a:ahLst/>
            <a:cxnLst/>
            <a:rect r="r" b="b" t="t" l="l"/>
            <a:pathLst>
              <a:path h="2635947" w="2635947">
                <a:moveTo>
                  <a:pt x="0" y="0"/>
                </a:moveTo>
                <a:lnTo>
                  <a:pt x="2635947" y="0"/>
                </a:lnTo>
                <a:lnTo>
                  <a:pt x="2635947" y="2635947"/>
                </a:lnTo>
                <a:lnTo>
                  <a:pt x="0" y="263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130877" y="5143500"/>
            <a:ext cx="2766824" cy="5218616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6" id="6"/>
          <p:cNvSpPr/>
          <p:nvPr/>
        </p:nvSpPr>
        <p:spPr>
          <a:xfrm flipH="true" flipV="false" rot="5400000">
            <a:off x="0" y="5143500"/>
            <a:ext cx="2635947" cy="2635947"/>
          </a:xfrm>
          <a:custGeom>
            <a:avLst/>
            <a:gdLst/>
            <a:ahLst/>
            <a:cxnLst/>
            <a:rect r="r" b="b" t="t" l="l"/>
            <a:pathLst>
              <a:path h="2635947" w="2635947">
                <a:moveTo>
                  <a:pt x="2635947" y="0"/>
                </a:moveTo>
                <a:lnTo>
                  <a:pt x="0" y="0"/>
                </a:lnTo>
                <a:lnTo>
                  <a:pt x="0" y="2635947"/>
                </a:lnTo>
                <a:lnTo>
                  <a:pt x="2635947" y="2635947"/>
                </a:lnTo>
                <a:lnTo>
                  <a:pt x="26359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5924" y="1558728"/>
            <a:ext cx="7340832" cy="1065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Real-</a:t>
            </a:r>
            <a:r>
              <a:rPr lang="en-US" b="true" sz="3000" spc="-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Monitoring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6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Sensors detect available spaces, guiding drivers efficiently.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Automated Payment Systems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6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Streamlined payment processes reduce wait times significantly.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Mobile Applications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6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Users can reserve spots and get notifications about availability.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Analytics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6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Analyzes parking patterns to improve space utilization over time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36732" y="1558728"/>
            <a:ext cx="7097388" cy="905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Reduced Traffic Congestion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Minimizes traffic caused by drivers searching for parking spots.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Lower Emissions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Decreases emissions associated with unnecessary driving in search of parking.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Enhanced Urban Mobility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Contributes to overall urban mobility by integrating technology.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Challenges Ahead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Exploring challenges and solutions for smart parking systems.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384841" cy="102870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0" y="7907127"/>
            <a:ext cx="2379873" cy="2379873"/>
          </a:xfrm>
          <a:custGeom>
            <a:avLst/>
            <a:gdLst/>
            <a:ahLst/>
            <a:cxnLst/>
            <a:rect r="r" b="b" t="t" l="l"/>
            <a:pathLst>
              <a:path h="2379873" w="2379873">
                <a:moveTo>
                  <a:pt x="0" y="2379873"/>
                </a:moveTo>
                <a:lnTo>
                  <a:pt x="2379873" y="2379873"/>
                </a:lnTo>
                <a:lnTo>
                  <a:pt x="2379873" y="0"/>
                </a:lnTo>
                <a:lnTo>
                  <a:pt x="0" y="0"/>
                </a:lnTo>
                <a:lnTo>
                  <a:pt x="0" y="23798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7809" y="819030"/>
            <a:ext cx="1372381" cy="1372381"/>
          </a:xfrm>
          <a:custGeom>
            <a:avLst/>
            <a:gdLst/>
            <a:ahLst/>
            <a:cxnLst/>
            <a:rect r="r" b="b" t="t" l="l"/>
            <a:pathLst>
              <a:path h="1372381" w="1372381">
                <a:moveTo>
                  <a:pt x="0" y="0"/>
                </a:moveTo>
                <a:lnTo>
                  <a:pt x="1372382" y="0"/>
                </a:lnTo>
                <a:lnTo>
                  <a:pt x="1372382" y="1372382"/>
                </a:lnTo>
                <a:lnTo>
                  <a:pt x="0" y="1372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54209" y="3209520"/>
            <a:ext cx="1579582" cy="1579582"/>
          </a:xfrm>
          <a:custGeom>
            <a:avLst/>
            <a:gdLst/>
            <a:ahLst/>
            <a:cxnLst/>
            <a:rect r="r" b="b" t="t" l="l"/>
            <a:pathLst>
              <a:path h="1579582" w="1579582">
                <a:moveTo>
                  <a:pt x="0" y="0"/>
                </a:moveTo>
                <a:lnTo>
                  <a:pt x="1579582" y="0"/>
                </a:lnTo>
                <a:lnTo>
                  <a:pt x="1579582" y="1579583"/>
                </a:lnTo>
                <a:lnTo>
                  <a:pt x="0" y="1579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103931" y="5440954"/>
            <a:ext cx="2080137" cy="180971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8103931" y="8032562"/>
            <a:ext cx="1967218" cy="1967218"/>
          </a:xfrm>
          <a:custGeom>
            <a:avLst/>
            <a:gdLst/>
            <a:ahLst/>
            <a:cxnLst/>
            <a:rect r="r" b="b" t="t" l="l"/>
            <a:pathLst>
              <a:path h="1967218" w="1967218">
                <a:moveTo>
                  <a:pt x="0" y="0"/>
                </a:moveTo>
                <a:lnTo>
                  <a:pt x="1967218" y="0"/>
                </a:lnTo>
                <a:lnTo>
                  <a:pt x="1967218" y="1967218"/>
                </a:lnTo>
                <a:lnTo>
                  <a:pt x="0" y="1967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8594" y="1276350"/>
            <a:ext cx="6420387" cy="294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i="true" spc="-70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Challenges </a:t>
            </a:r>
            <a:r>
              <a:rPr lang="en-US" b="true" sz="7000" i="true" spc="-70" u="sng">
                <a:solidFill>
                  <a:srgbClr val="F2F6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in Managing Parking Spaces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9018" y="417897"/>
            <a:ext cx="7520316" cy="958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4"/>
              </a:lnSpc>
              <a:spcBef>
                <a:spcPct val="0"/>
              </a:spcBef>
            </a:pPr>
            <a:r>
              <a:rPr lang="en-US" b="true" sz="30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</a:t>
            </a:r>
            <a:r>
              <a:rPr lang="en-US" b="true" sz="30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igh Demand for Parking Spaces</a:t>
            </a:r>
          </a:p>
          <a:p>
            <a:pPr algn="l" marL="649964" indent="-324982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010" spc="-6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Urban areas face a significant shortage of parking spots, causing driver frustration and congestion.</a:t>
            </a:r>
          </a:p>
          <a:p>
            <a:pPr algn="l">
              <a:lnSpc>
                <a:spcPts val="4214"/>
              </a:lnSpc>
              <a:spcBef>
                <a:spcPct val="0"/>
              </a:spcBef>
            </a:pPr>
          </a:p>
          <a:p>
            <a:pPr algn="l">
              <a:lnSpc>
                <a:spcPts val="4214"/>
              </a:lnSpc>
              <a:spcBef>
                <a:spcPct val="0"/>
              </a:spcBef>
            </a:pPr>
            <a:r>
              <a:rPr lang="en-US" b="true" sz="3010" spc="-6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Wasted Searching for Spots</a:t>
            </a:r>
          </a:p>
          <a:p>
            <a:pPr algn="l" marL="649964" indent="-324982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010" spc="-6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Drivers often spend excessive time looking for parking, worsening traffic conditions.</a:t>
            </a:r>
          </a:p>
          <a:p>
            <a:pPr algn="l">
              <a:lnSpc>
                <a:spcPts val="4214"/>
              </a:lnSpc>
              <a:spcBef>
                <a:spcPct val="0"/>
              </a:spcBef>
            </a:pPr>
          </a:p>
          <a:p>
            <a:pPr algn="l">
              <a:lnSpc>
                <a:spcPts val="4214"/>
              </a:lnSpc>
              <a:spcBef>
                <a:spcPct val="0"/>
              </a:spcBef>
            </a:pPr>
            <a:r>
              <a:rPr lang="en-US" b="true" sz="3010" spc="-6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Inefficient Space Utilization</a:t>
            </a:r>
          </a:p>
          <a:p>
            <a:pPr algn="l" marL="649964" indent="-324982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010" spc="-6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Many parking lots are underused due to poor management, leading to lost opportunities for efficiency.</a:t>
            </a:r>
          </a:p>
          <a:p>
            <a:pPr algn="l">
              <a:lnSpc>
                <a:spcPts val="4214"/>
              </a:lnSpc>
              <a:spcBef>
                <a:spcPct val="0"/>
              </a:spcBef>
            </a:pPr>
          </a:p>
          <a:p>
            <a:pPr algn="l">
              <a:lnSpc>
                <a:spcPts val="4214"/>
              </a:lnSpc>
              <a:spcBef>
                <a:spcPct val="0"/>
              </a:spcBef>
            </a:pPr>
            <a:r>
              <a:rPr lang="en-US" b="true" sz="3010" spc="-6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Management Issues</a:t>
            </a:r>
          </a:p>
          <a:p>
            <a:pPr algn="l" marL="649964" indent="-324982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sz="3010" spc="-6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Managing real-time data from sensors and apps can overwhelm traditional parking systems.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8594" y="4359842"/>
            <a:ext cx="5921611" cy="87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  <a:spcBef>
                <a:spcPct val="0"/>
              </a:spcBef>
            </a:pPr>
            <a:r>
              <a:rPr lang="en-US" b="true" sz="3100" i="true" spc="-31">
                <a:solidFill>
                  <a:srgbClr val="191A3A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Exploring the complexities of parking management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69983" cy="102870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980070" y="0"/>
            <a:ext cx="3589914" cy="3589914"/>
          </a:xfrm>
          <a:custGeom>
            <a:avLst/>
            <a:gdLst/>
            <a:ahLst/>
            <a:cxnLst/>
            <a:rect r="r" b="b" t="t" l="l"/>
            <a:pathLst>
              <a:path h="3589914" w="3589914">
                <a:moveTo>
                  <a:pt x="0" y="0"/>
                </a:moveTo>
                <a:lnTo>
                  <a:pt x="3589913" y="0"/>
                </a:lnTo>
                <a:lnTo>
                  <a:pt x="3589913" y="3589914"/>
                </a:lnTo>
                <a:lnTo>
                  <a:pt x="0" y="358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6927" y="1067332"/>
            <a:ext cx="6596130" cy="8259269"/>
            <a:chOff x="0" y="0"/>
            <a:chExt cx="1021913" cy="12795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1913" cy="1279577"/>
            </a:xfrm>
            <a:custGeom>
              <a:avLst/>
              <a:gdLst/>
              <a:ahLst/>
              <a:cxnLst/>
              <a:rect r="r" b="b" t="t" l="l"/>
              <a:pathLst>
                <a:path h="1279577" w="1021913">
                  <a:moveTo>
                    <a:pt x="0" y="0"/>
                  </a:moveTo>
                  <a:lnTo>
                    <a:pt x="1021913" y="0"/>
                  </a:lnTo>
                  <a:lnTo>
                    <a:pt x="1021913" y="1279577"/>
                  </a:lnTo>
                  <a:lnTo>
                    <a:pt x="0" y="1279577"/>
                  </a:lnTo>
                  <a:close/>
                </a:path>
              </a:pathLst>
            </a:custGeom>
            <a:blipFill>
              <a:blip r:embed="rId4"/>
              <a:stretch>
                <a:fillRect l="0" t="0" r="-7151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0" y="8366202"/>
            <a:ext cx="1920798" cy="1920798"/>
          </a:xfrm>
          <a:custGeom>
            <a:avLst/>
            <a:gdLst/>
            <a:ahLst/>
            <a:cxnLst/>
            <a:rect r="r" b="b" t="t" l="l"/>
            <a:pathLst>
              <a:path h="1920798" w="1920798">
                <a:moveTo>
                  <a:pt x="0" y="0"/>
                </a:moveTo>
                <a:lnTo>
                  <a:pt x="1920798" y="0"/>
                </a:lnTo>
                <a:lnTo>
                  <a:pt x="1920798" y="1920798"/>
                </a:lnTo>
                <a:lnTo>
                  <a:pt x="0" y="1920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31712" y="69850"/>
            <a:ext cx="1045628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Eff</a:t>
            </a: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icient Parking Management with Stacks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0842" y="2280744"/>
            <a:ext cx="8491899" cy="856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2"/>
              </a:lnSpc>
              <a:spcBef>
                <a:spcPct val="0"/>
              </a:spcBef>
            </a:pPr>
            <a:r>
              <a:rPr lang="en-US" b="true" sz="2844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</a:t>
            </a:r>
            <a:r>
              <a:rPr lang="en-US" b="true" sz="2844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rderly Management of Parking</a:t>
            </a:r>
          </a:p>
          <a:p>
            <a:pPr algn="l" marL="614089" indent="-307045" lvl="1">
              <a:lnSpc>
                <a:spcPts val="3982"/>
              </a:lnSpc>
              <a:spcBef>
                <a:spcPct val="0"/>
              </a:spcBef>
              <a:buFont typeface="Arial"/>
              <a:buChar char="•"/>
            </a:pPr>
            <a:r>
              <a:rPr lang="en-US" sz="2844" spc="-56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allow systematic addition and removal of cars, preventing chaos in busy areas.</a:t>
            </a:r>
          </a:p>
          <a:p>
            <a:pPr algn="l">
              <a:lnSpc>
                <a:spcPts val="3982"/>
              </a:lnSpc>
              <a:spcBef>
                <a:spcPct val="0"/>
              </a:spcBef>
            </a:pPr>
          </a:p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b="true" sz="2844" i="true" spc="-56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Efficient Car Retrieval</a:t>
            </a:r>
          </a:p>
          <a:p>
            <a:pPr algn="l" marL="614089" indent="-307045" lvl="1">
              <a:lnSpc>
                <a:spcPts val="3982"/>
              </a:lnSpc>
              <a:spcBef>
                <a:spcPct val="0"/>
              </a:spcBef>
              <a:buFont typeface="Arial"/>
              <a:buChar char="•"/>
            </a:pPr>
            <a:r>
              <a:rPr lang="en-US" sz="2844" spc="-56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The last car parked is the first to leave, optimizing space in limited areas.</a:t>
            </a:r>
          </a:p>
          <a:p>
            <a:pPr algn="l">
              <a:lnSpc>
                <a:spcPts val="3982"/>
              </a:lnSpc>
              <a:spcBef>
                <a:spcPct val="0"/>
              </a:spcBef>
            </a:pPr>
          </a:p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b="true" sz="2844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Optimized Memory Usage</a:t>
            </a:r>
          </a:p>
          <a:p>
            <a:pPr algn="l" marL="614089" indent="-307045" lvl="1">
              <a:lnSpc>
                <a:spcPts val="3982"/>
              </a:lnSpc>
              <a:spcBef>
                <a:spcPct val="0"/>
              </a:spcBef>
              <a:buFont typeface="Arial"/>
              <a:buChar char="•"/>
            </a:pPr>
            <a:r>
              <a:rPr lang="en-US" sz="2844" spc="-56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Stacks help in dynamically allocating parking resources based on real-time demand.</a:t>
            </a:r>
          </a:p>
          <a:p>
            <a:pPr algn="l">
              <a:lnSpc>
                <a:spcPts val="3982"/>
              </a:lnSpc>
              <a:spcBef>
                <a:spcPct val="0"/>
              </a:spcBef>
            </a:pPr>
          </a:p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b="true" sz="2844" i="true" spc="-56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Reduced Error Rates</a:t>
            </a:r>
          </a:p>
          <a:p>
            <a:pPr algn="l" marL="614089" indent="-307045" lvl="1">
              <a:lnSpc>
                <a:spcPts val="3982"/>
              </a:lnSpc>
              <a:spcBef>
                <a:spcPct val="0"/>
              </a:spcBef>
              <a:buFont typeface="Arial"/>
              <a:buChar char="•"/>
            </a:pPr>
            <a:r>
              <a:rPr lang="en-US" sz="2844" spc="-56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Minimizes retrieval errors, enhancing the reliability of smart parking systems.</a:t>
            </a:r>
          </a:p>
          <a:p>
            <a:pPr algn="l">
              <a:lnSpc>
                <a:spcPts val="398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27482" y="2769012"/>
            <a:ext cx="716518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7000" spc="-7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7482" y="4670425"/>
            <a:ext cx="716518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7000" spc="-7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7482" y="6649934"/>
            <a:ext cx="716518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7000" spc="-7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7482" y="8785225"/>
            <a:ext cx="716518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7000" spc="-7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➃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79688" y="0"/>
            <a:ext cx="7008312" cy="1028700"/>
          </a:xfrm>
          <a:prstGeom prst="rect">
            <a:avLst/>
          </a:prstGeom>
          <a:solidFill>
            <a:srgbClr val="191A3A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1279688" cy="10287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478404" y="118745"/>
            <a:ext cx="18197921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</a:pPr>
            <a:r>
              <a:rPr lang="en-US" b="true" sz="6399" i="true" spc="-63" u="sng">
                <a:solidFill>
                  <a:srgbClr val="B15915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Operation Used To Implement Parking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7036269" cy="1178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i="true" b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1. Park a Car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sz="3200" u="sng" b="true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Action</a:t>
            </a:r>
            <a:r>
              <a:rPr lang="en-US" sz="320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 Adds a car to the parking lot.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b="true" sz="3200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Logic</a:t>
            </a:r>
            <a:r>
              <a:rPr lang="en-US" sz="320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 </a:t>
            </a:r>
            <a:r>
              <a:rPr lang="en-US" sz="3200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The car is pushed onto the stack.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3. Display Parking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- </a:t>
            </a:r>
            <a:r>
              <a:rPr lang="en-US" b="true" sz="3200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Action</a:t>
            </a:r>
            <a:r>
              <a:rPr lang="en-US" sz="320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Shows the current status of the parking lot.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- </a:t>
            </a:r>
            <a:r>
              <a:rPr lang="en-US" b="true" sz="3200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Logic</a:t>
            </a:r>
            <a:r>
              <a:rPr lang="en-US" sz="3200">
                <a:solidFill>
                  <a:srgbClr val="191A3A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 The program prints all elements in the stack from top to bottom.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11279688" y="9258300"/>
            <a:ext cx="7008312" cy="1028700"/>
          </a:xfrm>
          <a:prstGeom prst="rect">
            <a:avLst/>
          </a:prstGeom>
          <a:solidFill>
            <a:srgbClr val="191A3A"/>
          </a:solidFill>
        </p:spPr>
      </p:sp>
      <p:sp>
        <p:nvSpPr>
          <p:cNvPr name="AutoShape 7" id="7"/>
          <p:cNvSpPr/>
          <p:nvPr/>
        </p:nvSpPr>
        <p:spPr>
          <a:xfrm rot="0">
            <a:off x="0" y="9258300"/>
            <a:ext cx="11279688" cy="10287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0" y="0"/>
            <a:ext cx="1706733" cy="1706733"/>
          </a:xfrm>
          <a:custGeom>
            <a:avLst/>
            <a:gdLst/>
            <a:ahLst/>
            <a:cxnLst/>
            <a:rect r="r" b="b" t="t" l="l"/>
            <a:pathLst>
              <a:path h="1706733" w="1706733">
                <a:moveTo>
                  <a:pt x="0" y="0"/>
                </a:moveTo>
                <a:lnTo>
                  <a:pt x="1706733" y="0"/>
                </a:lnTo>
                <a:lnTo>
                  <a:pt x="1706733" y="1706733"/>
                </a:lnTo>
                <a:lnTo>
                  <a:pt x="0" y="1706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09842" y="8608842"/>
            <a:ext cx="1706733" cy="1706733"/>
          </a:xfrm>
          <a:custGeom>
            <a:avLst/>
            <a:gdLst/>
            <a:ahLst/>
            <a:cxnLst/>
            <a:rect r="r" b="b" t="t" l="l"/>
            <a:pathLst>
              <a:path h="1706733" w="1706733">
                <a:moveTo>
                  <a:pt x="0" y="0"/>
                </a:moveTo>
                <a:lnTo>
                  <a:pt x="1706733" y="0"/>
                </a:lnTo>
                <a:lnTo>
                  <a:pt x="1706733" y="1706733"/>
                </a:lnTo>
                <a:lnTo>
                  <a:pt x="0" y="170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88994" y="8899431"/>
            <a:ext cx="717738" cy="71773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191A3A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581267" y="669831"/>
            <a:ext cx="717738" cy="71773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2F6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60488" y="2226309"/>
            <a:ext cx="9144000" cy="703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b="true" sz="3200" i="true" spc="-32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2. Remove a Car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b="true" sz="3200" spc="-32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Action</a:t>
            </a: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 Removes a specific car from the stack.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b="true" sz="3200" spc="-32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Logic</a:t>
            </a: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If the car is at the top, it's simply popped.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If it's not on top, cars above it are temporarily popped and stored in another stack.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b="true" sz="3200" i="true" spc="-32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4. Exit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b="true" sz="3200" spc="-32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Action</a:t>
            </a: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 Ends the program.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b="true" sz="3200" spc="-32" u="sng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Logic</a:t>
            </a:r>
            <a:r>
              <a:rPr lang="en-US" sz="3200" spc="-32">
                <a:solidFill>
                  <a:srgbClr val="191A3A"/>
                </a:solidFill>
                <a:latin typeface="HK Grotesk"/>
                <a:ea typeface="HK Grotesk"/>
                <a:cs typeface="HK Grotesk"/>
                <a:sym typeface="HK Grotesk"/>
              </a:rPr>
              <a:t>: The user selects this option to terminate the menu-driven program safely.</a:t>
            </a: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  <a:p>
            <a:pPr algn="l">
              <a:lnSpc>
                <a:spcPts val="3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351420" cy="102870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75710" y="0"/>
            <a:ext cx="1675710" cy="1675710"/>
          </a:xfrm>
          <a:custGeom>
            <a:avLst/>
            <a:gdLst/>
            <a:ahLst/>
            <a:cxnLst/>
            <a:rect r="r" b="b" t="t" l="l"/>
            <a:pathLst>
              <a:path h="1675710" w="1675710">
                <a:moveTo>
                  <a:pt x="0" y="0"/>
                </a:moveTo>
                <a:lnTo>
                  <a:pt x="1675710" y="0"/>
                </a:lnTo>
                <a:lnTo>
                  <a:pt x="1675710" y="1675710"/>
                </a:lnTo>
                <a:lnTo>
                  <a:pt x="0" y="167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45088" y="8951253"/>
            <a:ext cx="1920798" cy="1920798"/>
          </a:xfrm>
          <a:custGeom>
            <a:avLst/>
            <a:gdLst/>
            <a:ahLst/>
            <a:cxnLst/>
            <a:rect r="r" b="b" t="t" l="l"/>
            <a:pathLst>
              <a:path h="1920798" w="1920798">
                <a:moveTo>
                  <a:pt x="0" y="0"/>
                </a:moveTo>
                <a:lnTo>
                  <a:pt x="1920798" y="0"/>
                </a:lnTo>
                <a:lnTo>
                  <a:pt x="1920798" y="1920797"/>
                </a:lnTo>
                <a:lnTo>
                  <a:pt x="0" y="192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3296" y="2272261"/>
            <a:ext cx="12740572" cy="7639390"/>
          </a:xfrm>
          <a:custGeom>
            <a:avLst/>
            <a:gdLst/>
            <a:ahLst/>
            <a:cxnLst/>
            <a:rect r="r" b="b" t="t" l="l"/>
            <a:pathLst>
              <a:path h="7639390" w="12740572">
                <a:moveTo>
                  <a:pt x="0" y="0"/>
                </a:moveTo>
                <a:lnTo>
                  <a:pt x="12740572" y="0"/>
                </a:lnTo>
                <a:lnTo>
                  <a:pt x="12740572" y="7639390"/>
                </a:lnTo>
                <a:lnTo>
                  <a:pt x="0" y="7639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7" t="0" r="-3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3296" y="72417"/>
            <a:ext cx="12425971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b="true" sz="7000" i="true" spc="-70" u="sng">
                <a:solidFill>
                  <a:srgbClr val="050B1D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Eff</a:t>
            </a:r>
            <a:r>
              <a:rPr lang="en-US" b="true" sz="7000" i="true" spc="-70" u="sng">
                <a:solidFill>
                  <a:srgbClr val="050B1D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iciency Gains in Car Parking Management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8398242" y="-42541"/>
            <a:ext cx="1246758" cy="19412325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AutoShape 3" id="3"/>
          <p:cNvSpPr/>
          <p:nvPr/>
        </p:nvSpPr>
        <p:spPr>
          <a:xfrm rot="0">
            <a:off x="17044742" y="-150232"/>
            <a:ext cx="1246758" cy="10437232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819861" y="7940607"/>
            <a:ext cx="2471639" cy="2471639"/>
          </a:xfrm>
          <a:custGeom>
            <a:avLst/>
            <a:gdLst/>
            <a:ahLst/>
            <a:cxnLst/>
            <a:rect r="r" b="b" t="t" l="l"/>
            <a:pathLst>
              <a:path h="2471639" w="2471639">
                <a:moveTo>
                  <a:pt x="0" y="0"/>
                </a:moveTo>
                <a:lnTo>
                  <a:pt x="2471640" y="0"/>
                </a:lnTo>
                <a:lnTo>
                  <a:pt x="2471640" y="2471640"/>
                </a:lnTo>
                <a:lnTo>
                  <a:pt x="0" y="247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066" y="257029"/>
            <a:ext cx="17979801" cy="103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b="true" sz="7200" i="true" spc="-72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Pra</a:t>
            </a:r>
            <a:r>
              <a:rPr lang="en-US" b="true" sz="7200" i="true" spc="-72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ctical Examples of Stack Operations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-268148" y="8442762"/>
            <a:ext cx="1996718" cy="1996718"/>
          </a:xfrm>
          <a:custGeom>
            <a:avLst/>
            <a:gdLst/>
            <a:ahLst/>
            <a:cxnLst/>
            <a:rect r="r" b="b" t="t" l="l"/>
            <a:pathLst>
              <a:path h="1996718" w="1996718">
                <a:moveTo>
                  <a:pt x="0" y="0"/>
                </a:moveTo>
                <a:lnTo>
                  <a:pt x="1996718" y="0"/>
                </a:lnTo>
                <a:lnTo>
                  <a:pt x="1996718" y="1996718"/>
                </a:lnTo>
                <a:lnTo>
                  <a:pt x="0" y="199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427149" y="30341"/>
            <a:ext cx="1996718" cy="1996718"/>
          </a:xfrm>
          <a:custGeom>
            <a:avLst/>
            <a:gdLst/>
            <a:ahLst/>
            <a:cxnLst/>
            <a:rect r="r" b="b" t="t" l="l"/>
            <a:pathLst>
              <a:path h="1996718" w="1996718">
                <a:moveTo>
                  <a:pt x="0" y="0"/>
                </a:moveTo>
                <a:lnTo>
                  <a:pt x="1996718" y="0"/>
                </a:lnTo>
                <a:lnTo>
                  <a:pt x="1996718" y="1996718"/>
                </a:lnTo>
                <a:lnTo>
                  <a:pt x="0" y="199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27149" y="8866937"/>
            <a:ext cx="1664303" cy="1148369"/>
          </a:xfrm>
          <a:custGeom>
            <a:avLst/>
            <a:gdLst/>
            <a:ahLst/>
            <a:cxnLst/>
            <a:rect r="r" b="b" t="t" l="l"/>
            <a:pathLst>
              <a:path h="1148369" w="1664303">
                <a:moveTo>
                  <a:pt x="0" y="0"/>
                </a:moveTo>
                <a:lnTo>
                  <a:pt x="1664302" y="0"/>
                </a:lnTo>
                <a:lnTo>
                  <a:pt x="1664302" y="1148369"/>
                </a:lnTo>
                <a:lnTo>
                  <a:pt x="0" y="1148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4066" y="1652310"/>
            <a:ext cx="12479219" cy="778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3542" i="true" spc="-35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Push Function Implementation</a:t>
            </a:r>
          </a:p>
          <a:p>
            <a:pPr algn="l" marL="764772" indent="-382386" lvl="1">
              <a:lnSpc>
                <a:spcPts val="38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2" spc="-35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Adds a car to the stack, checking for overflow conditions.</a:t>
            </a:r>
          </a:p>
          <a:p>
            <a:pPr algn="l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3542" i="true" spc="-35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Pop Function Implementation</a:t>
            </a:r>
          </a:p>
          <a:p>
            <a:pPr algn="l" marL="764772" indent="-382386" lvl="1">
              <a:lnSpc>
                <a:spcPts val="38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2" spc="-35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Removes a car from the stack, checking for underflow conditions.</a:t>
            </a:r>
          </a:p>
          <a:p>
            <a:pPr algn="l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3542" i="true" spc="-35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Foundation for Parking Management</a:t>
            </a:r>
          </a:p>
          <a:p>
            <a:pPr algn="l" marL="764772" indent="-382386" lvl="1">
              <a:lnSpc>
                <a:spcPts val="38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2" spc="-35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These snippets serve as a basis for smart parking system programming.</a:t>
            </a:r>
          </a:p>
          <a:p>
            <a:pPr algn="l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  <a:r>
              <a:rPr lang="en-US" b="true" sz="3542" i="true" spc="-35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Error Handling in Stack Operations</a:t>
            </a:r>
          </a:p>
          <a:p>
            <a:pPr algn="l" marL="764772" indent="-382386" lvl="1">
              <a:lnSpc>
                <a:spcPts val="38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2" spc="-35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Includes messages for stack overflow and underflow scenarios.</a:t>
            </a:r>
          </a:p>
          <a:p>
            <a:pPr algn="l">
              <a:lnSpc>
                <a:spcPts val="3896"/>
              </a:lnSpc>
              <a:spcBef>
                <a:spcPct val="0"/>
              </a:spcBef>
            </a:pPr>
          </a:p>
          <a:p>
            <a:pPr algn="l">
              <a:lnSpc>
                <a:spcPts val="389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862768" y="2027059"/>
            <a:ext cx="1624897" cy="1047374"/>
          </a:xfrm>
          <a:custGeom>
            <a:avLst/>
            <a:gdLst/>
            <a:ahLst/>
            <a:cxnLst/>
            <a:rect r="r" b="b" t="t" l="l"/>
            <a:pathLst>
              <a:path h="1047374" w="1624897">
                <a:moveTo>
                  <a:pt x="0" y="0"/>
                </a:moveTo>
                <a:lnTo>
                  <a:pt x="1624898" y="0"/>
                </a:lnTo>
                <a:lnTo>
                  <a:pt x="1624898" y="1047374"/>
                </a:lnTo>
                <a:lnTo>
                  <a:pt x="0" y="1047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62768" y="3549217"/>
            <a:ext cx="1147491" cy="1147491"/>
          </a:xfrm>
          <a:custGeom>
            <a:avLst/>
            <a:gdLst/>
            <a:ahLst/>
            <a:cxnLst/>
            <a:rect r="r" b="b" t="t" l="l"/>
            <a:pathLst>
              <a:path h="1147491" w="1147491">
                <a:moveTo>
                  <a:pt x="0" y="0"/>
                </a:moveTo>
                <a:lnTo>
                  <a:pt x="1147491" y="0"/>
                </a:lnTo>
                <a:lnTo>
                  <a:pt x="1147491" y="1147491"/>
                </a:lnTo>
                <a:lnTo>
                  <a:pt x="0" y="114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62768" y="5367813"/>
            <a:ext cx="1379049" cy="1379049"/>
          </a:xfrm>
          <a:custGeom>
            <a:avLst/>
            <a:gdLst/>
            <a:ahLst/>
            <a:cxnLst/>
            <a:rect r="r" b="b" t="t" l="l"/>
            <a:pathLst>
              <a:path h="1379049" w="1379049">
                <a:moveTo>
                  <a:pt x="0" y="0"/>
                </a:moveTo>
                <a:lnTo>
                  <a:pt x="1379049" y="0"/>
                </a:lnTo>
                <a:lnTo>
                  <a:pt x="1379049" y="1379049"/>
                </a:lnTo>
                <a:lnTo>
                  <a:pt x="0" y="1379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99486" y="7278138"/>
            <a:ext cx="1505613" cy="1324939"/>
          </a:xfrm>
          <a:custGeom>
            <a:avLst/>
            <a:gdLst/>
            <a:ahLst/>
            <a:cxnLst/>
            <a:rect r="r" b="b" t="t" l="l"/>
            <a:pathLst>
              <a:path h="1324939" w="1505613">
                <a:moveTo>
                  <a:pt x="0" y="0"/>
                </a:moveTo>
                <a:lnTo>
                  <a:pt x="1505613" y="0"/>
                </a:lnTo>
                <a:lnTo>
                  <a:pt x="1505613" y="1324939"/>
                </a:lnTo>
                <a:lnTo>
                  <a:pt x="0" y="13249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960556" cy="10287000"/>
          </a:xfrm>
          <a:prstGeom prst="rect">
            <a:avLst/>
          </a:prstGeom>
          <a:solidFill>
            <a:srgbClr val="F2F6FF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370642" y="0"/>
            <a:ext cx="3589914" cy="3589914"/>
          </a:xfrm>
          <a:custGeom>
            <a:avLst/>
            <a:gdLst/>
            <a:ahLst/>
            <a:cxnLst/>
            <a:rect r="r" b="b" t="t" l="l"/>
            <a:pathLst>
              <a:path h="3589914" w="3589914">
                <a:moveTo>
                  <a:pt x="0" y="0"/>
                </a:moveTo>
                <a:lnTo>
                  <a:pt x="3589914" y="0"/>
                </a:lnTo>
                <a:lnTo>
                  <a:pt x="3589914" y="3589914"/>
                </a:lnTo>
                <a:lnTo>
                  <a:pt x="0" y="358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0" y="6026002"/>
            <a:ext cx="4260998" cy="4260998"/>
          </a:xfrm>
          <a:custGeom>
            <a:avLst/>
            <a:gdLst/>
            <a:ahLst/>
            <a:cxnLst/>
            <a:rect r="r" b="b" t="t" l="l"/>
            <a:pathLst>
              <a:path h="4260998" w="4260998">
                <a:moveTo>
                  <a:pt x="0" y="0"/>
                </a:moveTo>
                <a:lnTo>
                  <a:pt x="4260998" y="0"/>
                </a:lnTo>
                <a:lnTo>
                  <a:pt x="4260998" y="4260998"/>
                </a:lnTo>
                <a:lnTo>
                  <a:pt x="0" y="426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66729"/>
            <a:ext cx="6596130" cy="8259269"/>
            <a:chOff x="0" y="0"/>
            <a:chExt cx="1021913" cy="12795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1913" cy="1279577"/>
            </a:xfrm>
            <a:custGeom>
              <a:avLst/>
              <a:gdLst/>
              <a:ahLst/>
              <a:cxnLst/>
              <a:rect r="r" b="b" t="t" l="l"/>
              <a:pathLst>
                <a:path h="1279577" w="1021913">
                  <a:moveTo>
                    <a:pt x="0" y="0"/>
                  </a:moveTo>
                  <a:lnTo>
                    <a:pt x="1021913" y="0"/>
                  </a:lnTo>
                  <a:lnTo>
                    <a:pt x="1021913" y="1279577"/>
                  </a:lnTo>
                  <a:lnTo>
                    <a:pt x="0" y="1279577"/>
                  </a:lnTo>
                  <a:close/>
                </a:path>
              </a:pathLst>
            </a:custGeom>
            <a:blipFill>
              <a:blip r:embed="rId6"/>
              <a:stretch>
                <a:fillRect l="0" t="-9001" r="0" b="-900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443689" y="2735912"/>
            <a:ext cx="787327" cy="787327"/>
          </a:xfrm>
          <a:custGeom>
            <a:avLst/>
            <a:gdLst/>
            <a:ahLst/>
            <a:cxnLst/>
            <a:rect r="r" b="b" t="t" l="l"/>
            <a:pathLst>
              <a:path h="787327" w="787327">
                <a:moveTo>
                  <a:pt x="0" y="0"/>
                </a:moveTo>
                <a:lnTo>
                  <a:pt x="787327" y="0"/>
                </a:lnTo>
                <a:lnTo>
                  <a:pt x="787327" y="787327"/>
                </a:lnTo>
                <a:lnTo>
                  <a:pt x="0" y="7873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38647" y="57150"/>
            <a:ext cx="8720653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F</a:t>
            </a:r>
            <a:r>
              <a:rPr lang="en-US" b="true" sz="7000" i="true" spc="-70" u="sng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uture Enhancements for Parking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14149" y="2207279"/>
            <a:ext cx="9573851" cy="994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</a:t>
            </a:r>
            <a:r>
              <a:rPr lang="en-US" b="true" sz="2999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ntegration with AI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-59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Using AI for predictive analytics improves space utilization and enhances user experience.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Mobile App Features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-59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Expanding app capabilities to include navigation to available spots streamlines parking.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Payment Automation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-59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Implementing contactless payment systems reduces transaction times and enhances convenience.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User Feedback Incorporation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-59">
                <a:solidFill>
                  <a:srgbClr val="191A3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feedback system helps improve service and adapts to user needs effectively.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53214" y="4749837"/>
            <a:ext cx="787327" cy="787327"/>
          </a:xfrm>
          <a:custGeom>
            <a:avLst/>
            <a:gdLst/>
            <a:ahLst/>
            <a:cxnLst/>
            <a:rect r="r" b="b" t="t" l="l"/>
            <a:pathLst>
              <a:path h="787327" w="787327">
                <a:moveTo>
                  <a:pt x="0" y="0"/>
                </a:moveTo>
                <a:lnTo>
                  <a:pt x="787327" y="0"/>
                </a:lnTo>
                <a:lnTo>
                  <a:pt x="787327" y="787326"/>
                </a:lnTo>
                <a:lnTo>
                  <a:pt x="0" y="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62739" y="6990453"/>
            <a:ext cx="787327" cy="787327"/>
          </a:xfrm>
          <a:custGeom>
            <a:avLst/>
            <a:gdLst/>
            <a:ahLst/>
            <a:cxnLst/>
            <a:rect r="r" b="b" t="t" l="l"/>
            <a:pathLst>
              <a:path h="787327" w="787327">
                <a:moveTo>
                  <a:pt x="0" y="0"/>
                </a:moveTo>
                <a:lnTo>
                  <a:pt x="787327" y="0"/>
                </a:lnTo>
                <a:lnTo>
                  <a:pt x="787327" y="787327"/>
                </a:lnTo>
                <a:lnTo>
                  <a:pt x="0" y="7873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74677" y="8918443"/>
            <a:ext cx="1056744" cy="10567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DAGj9IoMN5o</dc:identifier>
  <dcterms:modified xsi:type="dcterms:W3CDTF">2011-08-01T06:04:30Z</dcterms:modified>
  <cp:revision>1</cp:revision>
  <dc:title>Stack Data Structures in Smart Car Parking Simulation</dc:title>
</cp:coreProperties>
</file>